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sldIdLst>
    <p:sldId id="1370" r:id="rId2"/>
    <p:sldId id="1366" r:id="rId3"/>
    <p:sldId id="1367" r:id="rId4"/>
    <p:sldId id="1365" r:id="rId5"/>
    <p:sldId id="1368" r:id="rId6"/>
    <p:sldId id="1369" r:id="rId7"/>
    <p:sldId id="137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6327"/>
  </p:normalViewPr>
  <p:slideViewPr>
    <p:cSldViewPr snapToGrid="0">
      <p:cViewPr varScale="1">
        <p:scale>
          <a:sx n="124" d="100"/>
          <a:sy n="124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96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81219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72799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425610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812945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5019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983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6924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279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525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4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637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93063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938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124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51627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3556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7399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0428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15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17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378763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431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52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2025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74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42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358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62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7867" y="44450"/>
            <a:ext cx="11904133" cy="8636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8707794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pic>
        <p:nvPicPr>
          <p:cNvPr id="6" name="Bild 5" descr="SCAHT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59" y="6396247"/>
            <a:ext cx="1502200" cy="360000"/>
          </a:xfrm>
          <a:prstGeom prst="rect">
            <a:avLst/>
          </a:prstGeom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048" y="639368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SCAHT Retreat 2017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128048" y="71682"/>
            <a:ext cx="12000000" cy="1440000"/>
          </a:xfrm>
          <a:noFill/>
        </p:spPr>
        <p:txBody>
          <a:bodyPr>
            <a:normAutofit/>
          </a:bodyPr>
          <a:lstStyle>
            <a:lvl1pPr>
              <a:defRPr sz="3200">
                <a:solidFill>
                  <a:srgbClr val="1F497D"/>
                </a:solidFill>
                <a:latin typeface="Helvetica"/>
                <a:cs typeface="Helvetica"/>
              </a:defRPr>
            </a:lvl1pPr>
          </a:lstStyle>
          <a:p>
            <a:r>
              <a:rPr lang="de-CH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9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914326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2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04310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42771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213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979110-0723-6AAE-C3D1-A7F9D7A8E0CA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1" y="0"/>
            <a:ext cx="2256367" cy="610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4071C-3F1F-C175-ECDD-688C34FD6732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2256368" y="0"/>
            <a:ext cx="9935633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40399DD-C7E6-0204-28D3-D13510880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 cstate="print"/>
          <a:srcRect l="1732" t="60855" r="46706"/>
          <a:stretch>
            <a:fillRect/>
          </a:stretch>
        </p:blipFill>
        <p:spPr bwMode="auto">
          <a:xfrm>
            <a:off x="-12700" y="6092826"/>
            <a:ext cx="226906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75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674" r:id="rId39"/>
    <p:sldLayoutId id="2147483675" r:id="rId4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hep.21510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0304C-92F4-64EE-8749-B47081D1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Practicals</a:t>
            </a:r>
            <a:r>
              <a:rPr lang="en-GB" sz="3600" dirty="0"/>
              <a:t> single block analyses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47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F4C89-74DE-C643-D6A2-A9290C7B1150}"/>
              </a:ext>
            </a:extLst>
          </p:cNvPr>
          <p:cNvSpPr txBox="1"/>
          <p:nvPr/>
        </p:nvSpPr>
        <p:spPr>
          <a:xfrm>
            <a:off x="287867" y="1380593"/>
            <a:ext cx="1161626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The data sets come from a nutrigenomic study in the mouse (</a:t>
            </a:r>
            <a:r>
              <a:rPr lang="en-GB" i="1" dirty="0"/>
              <a:t>Martin et al., 2007, </a:t>
            </a:r>
            <a:r>
              <a:rPr lang="en-GB" i="1" dirty="0">
                <a:hlinkClick r:id="rId2"/>
              </a:rPr>
              <a:t>https://</a:t>
            </a:r>
            <a:r>
              <a:rPr lang="en-GB" i="1" dirty="0" err="1">
                <a:hlinkClick r:id="rId2"/>
              </a:rPr>
              <a:t>doi.org</a:t>
            </a:r>
            <a:r>
              <a:rPr lang="en-GB" i="1" dirty="0">
                <a:hlinkClick r:id="rId2"/>
              </a:rPr>
              <a:t>/10.1002/hep.21510</a:t>
            </a:r>
            <a:r>
              <a:rPr lang="en-GB" dirty="0"/>
              <a:t>) in which the effects of five regimens with contrasted fatty acid compositions on liver lipids and hepatic gene expression in mice were considered.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Two sets of variables were acquired on forty mice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genes</a:t>
            </a:r>
            <a:r>
              <a:rPr lang="en-GB" dirty="0"/>
              <a:t>: expressions of </a:t>
            </a:r>
            <a:r>
              <a:rPr lang="en-GB" b="1" dirty="0">
                <a:solidFill>
                  <a:schemeClr val="accent4"/>
                </a:solidFill>
              </a:rPr>
              <a:t>120 genes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measured in liver cells, selected (among about 30,000) as potentially relevant 	in the context of the nutrition study. These expressions come from a nylon </a:t>
            </a:r>
            <a:r>
              <a:rPr lang="en-GB" dirty="0" err="1"/>
              <a:t>macroarray</a:t>
            </a:r>
            <a:r>
              <a:rPr lang="en-GB" dirty="0"/>
              <a:t> with radioactive labelling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lipids</a:t>
            </a:r>
            <a:r>
              <a:rPr lang="en-GB" dirty="0"/>
              <a:t>: concentrations (in percentages) of </a:t>
            </a:r>
            <a:r>
              <a:rPr lang="en-GB" b="1" dirty="0">
                <a:solidFill>
                  <a:schemeClr val="accent4"/>
                </a:solidFill>
              </a:rPr>
              <a:t>21 hepatic fatty acids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measured by gas chromatography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Biological units (mice) were cross-classified according to two factors experimental design (4 replicates)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genotype</a:t>
            </a:r>
            <a:r>
              <a:rPr lang="en-GB" dirty="0"/>
              <a:t>: </a:t>
            </a:r>
            <a:r>
              <a:rPr lang="en-GB" b="1" dirty="0">
                <a:solidFill>
                  <a:schemeClr val="accent4"/>
                </a:solidFill>
              </a:rPr>
              <a:t>2-levels factor</a:t>
            </a:r>
            <a:r>
              <a:rPr lang="en-GB" dirty="0"/>
              <a:t>, wild-type (WT) and PPAR</a:t>
            </a:r>
            <a:r>
              <a:rPr lang="el-GR" dirty="0"/>
              <a:t>α -/- (</a:t>
            </a:r>
            <a:r>
              <a:rPr lang="en-GB" dirty="0"/>
              <a:t>PPAR)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diet</a:t>
            </a:r>
            <a:r>
              <a:rPr lang="en-GB" dirty="0"/>
              <a:t>: </a:t>
            </a:r>
            <a:r>
              <a:rPr lang="en-GB" b="1" dirty="0">
                <a:solidFill>
                  <a:schemeClr val="accent4"/>
                </a:solidFill>
              </a:rPr>
              <a:t>5-levels factor</a:t>
            </a:r>
            <a:r>
              <a:rPr lang="en-GB" dirty="0"/>
              <a:t>. Oils used for experimental diets preparation were corn and colza oils (50/50) for a 	reference diet (REF), hydrogenated coconut oil for a saturated fatty acid diet (COC), sunflower oil for an 	Omega6 fatty acid-rich diet (SUN), linseed oil for an Omega3-rich diet (LIN) and corn/colza/enriched fish oils for 	the FISH diet (43/43/14)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Nutrimouse</a:t>
            </a:r>
            <a:r>
              <a:rPr lang="en-GB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7FC04-CB04-590A-96DC-9B22F53651E7}"/>
              </a:ext>
            </a:extLst>
          </p:cNvPr>
          <p:cNvSpPr txBox="1"/>
          <p:nvPr/>
        </p:nvSpPr>
        <p:spPr>
          <a:xfrm>
            <a:off x="10049881" y="176138"/>
            <a:ext cx="2011792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library(CCA)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data("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8299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PCA analysis for genes and lipids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9C90-7CC3-A5F6-F805-76E5E8120472}"/>
              </a:ext>
            </a:extLst>
          </p:cNvPr>
          <p:cNvSpPr txBox="1"/>
          <p:nvPr/>
        </p:nvSpPr>
        <p:spPr>
          <a:xfrm>
            <a:off x="287867" y="1304814"/>
            <a:ext cx="9328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Perform PCA and investigate variances, sample distribution and variable relationship with plots.</a:t>
            </a:r>
            <a:endParaRPr lang="en-GB" b="1" dirty="0"/>
          </a:p>
          <a:p>
            <a:pPr>
              <a:spcAft>
                <a:spcPts val="600"/>
              </a:spcAft>
            </a:pPr>
            <a:r>
              <a:rPr lang="en-GB" dirty="0"/>
              <a:t>	- Investigate distribution of data</a:t>
            </a:r>
          </a:p>
          <a:p>
            <a:pPr>
              <a:spcAft>
                <a:spcPts val="600"/>
              </a:spcAft>
            </a:pPr>
            <a:r>
              <a:rPr lang="en-GB" dirty="0"/>
              <a:t>	- perform PCA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Plot scree plot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explained variance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observe the samples distributions in the space of the dimensions, what are the main sources of variation?</a:t>
            </a:r>
            <a:endParaRPr lang="en-GB" b="1" dirty="0"/>
          </a:p>
          <a:p>
            <a:pPr>
              <a:spcAft>
                <a:spcPts val="600"/>
              </a:spcAft>
            </a:pPr>
            <a:r>
              <a:rPr lang="en-GB" dirty="0"/>
              <a:t>	- plot scores on Dim.1 vs Dim.2  and Dim.3 vs Dim.4 with percentages of explained variance on axes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which variables are responsible of the samples distribution?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loadings on Dim.1 vs Dim.2  and Dim.3 vs Dim.4 with percentages of explained variance on axes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31A8-6BC5-44CF-29FC-3F9C22D8BF06}"/>
              </a:ext>
            </a:extLst>
          </p:cNvPr>
          <p:cNvSpPr txBox="1"/>
          <p:nvPr/>
        </p:nvSpPr>
        <p:spPr>
          <a:xfrm>
            <a:off x="9741930" y="1604219"/>
            <a:ext cx="1621800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05F1E-FFAE-090C-9E97-B7336E073B3F}"/>
              </a:ext>
            </a:extLst>
          </p:cNvPr>
          <p:cNvSpPr txBox="1"/>
          <p:nvPr/>
        </p:nvSpPr>
        <p:spPr>
          <a:xfrm>
            <a:off x="9741930" y="3239467"/>
            <a:ext cx="1792010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PCA_res@pcaVarVn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6B26-B83D-1E88-9A22-66EE391071AC}"/>
              </a:ext>
            </a:extLst>
          </p:cNvPr>
          <p:cNvSpPr txBox="1"/>
          <p:nvPr/>
        </p:nvSpPr>
        <p:spPr>
          <a:xfrm>
            <a:off x="9741930" y="4466092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0BDFA-6099-9233-1621-CFBD21A772AB}"/>
              </a:ext>
            </a:extLst>
          </p:cNvPr>
          <p:cNvSpPr txBox="1"/>
          <p:nvPr/>
        </p:nvSpPr>
        <p:spPr>
          <a:xfrm>
            <a:off x="9741930" y="5835215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0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051BF-A37C-6326-C885-CFFCC0A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between two matrices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6C05E-504C-0AE2-1EF1-D9E50700FA0B}"/>
              </a:ext>
            </a:extLst>
          </p:cNvPr>
          <p:cNvSpPr txBox="1"/>
          <p:nvPr/>
        </p:nvSpPr>
        <p:spPr>
          <a:xfrm>
            <a:off x="287867" y="1099331"/>
            <a:ext cx="740918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perform PLS canonical analysis</a:t>
            </a:r>
          </a:p>
          <a:p>
            <a:pPr>
              <a:spcAft>
                <a:spcPts val="600"/>
              </a:spcAft>
            </a:pPr>
            <a:r>
              <a:rPr lang="en-GB" dirty="0"/>
              <a:t>	- compute pls model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Samples distribution in the new reference (rotated axes) for each of the two blocks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plot local scores based on genes and lipids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Variables contribution in each data block to each dimension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variables loadings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perform PLS regression analysis</a:t>
            </a:r>
          </a:p>
          <a:p>
            <a:pPr>
              <a:spcAft>
                <a:spcPts val="600"/>
              </a:spcAft>
            </a:pPr>
            <a:r>
              <a:rPr lang="en-GB" dirty="0"/>
              <a:t>	- compute pls model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5: observe the differences between the two modes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- plot local scores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2E178-F0DE-1728-B1E5-1B5E91275E1C}"/>
              </a:ext>
            </a:extLst>
          </p:cNvPr>
          <p:cNvSpPr txBox="1"/>
          <p:nvPr/>
        </p:nvSpPr>
        <p:spPr>
          <a:xfrm>
            <a:off x="7697052" y="1208195"/>
            <a:ext cx="2998342" cy="578882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mixOmics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pls(…,mode=”canonical")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AB105-3CC6-D0EB-BDAF-90762E3F7987}"/>
              </a:ext>
            </a:extLst>
          </p:cNvPr>
          <p:cNvSpPr txBox="1"/>
          <p:nvPr/>
        </p:nvSpPr>
        <p:spPr>
          <a:xfrm>
            <a:off x="7697052" y="2490748"/>
            <a:ext cx="431343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997E1-40BF-14A4-0E31-14D31DA82002}"/>
              </a:ext>
            </a:extLst>
          </p:cNvPr>
          <p:cNvSpPr txBox="1"/>
          <p:nvPr/>
        </p:nvSpPr>
        <p:spPr>
          <a:xfrm>
            <a:off x="7697052" y="3738729"/>
            <a:ext cx="4446998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PLS_res$loadings$X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PLS_res$loadings$Y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DE102-B179-71FF-EA19-1D7749E9935A}"/>
              </a:ext>
            </a:extLst>
          </p:cNvPr>
          <p:cNvSpPr txBox="1"/>
          <p:nvPr/>
        </p:nvSpPr>
        <p:spPr>
          <a:xfrm>
            <a:off x="7697052" y="4813393"/>
            <a:ext cx="2659295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pls(…,mode="regression")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6E6DA-25EC-332F-FEBC-51A03E2086EE}"/>
              </a:ext>
            </a:extLst>
          </p:cNvPr>
          <p:cNvSpPr txBox="1"/>
          <p:nvPr/>
        </p:nvSpPr>
        <p:spPr>
          <a:xfrm>
            <a:off x="7697052" y="5996706"/>
            <a:ext cx="4313434" cy="578882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PLS_res_reg$variates$X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PLS_res_reg$variates$Y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473B-0DC0-521E-DF01-A48AEE51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discriminant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2A548-1180-80D4-14C8-2F267582EA4B}"/>
              </a:ext>
            </a:extLst>
          </p:cNvPr>
          <p:cNvSpPr txBox="1"/>
          <p:nvPr/>
        </p:nvSpPr>
        <p:spPr>
          <a:xfrm>
            <a:off x="287867" y="1335633"/>
            <a:ext cx="889925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based on genes data, can we discriminate </a:t>
            </a:r>
            <a:r>
              <a:rPr lang="en-GB" b="1" dirty="0" err="1">
                <a:solidFill>
                  <a:schemeClr val="accent2"/>
                </a:solidFill>
              </a:rPr>
              <a:t>wt</a:t>
            </a:r>
            <a:r>
              <a:rPr lang="en-GB" b="1" dirty="0">
                <a:solidFill>
                  <a:schemeClr val="accent2"/>
                </a:solidFill>
              </a:rPr>
              <a:t> vs </a:t>
            </a:r>
            <a:r>
              <a:rPr lang="en-GB" b="1" dirty="0" err="1">
                <a:solidFill>
                  <a:schemeClr val="accent2"/>
                </a:solidFill>
              </a:rPr>
              <a:t>ppar</a:t>
            </a:r>
            <a:r>
              <a:rPr lang="en-GB" b="1" dirty="0">
                <a:solidFill>
                  <a:schemeClr val="accent2"/>
                </a:solidFill>
              </a:rPr>
              <a:t> samples ?</a:t>
            </a:r>
            <a:endParaRPr lang="en-GB" b="1" i="1" dirty="0"/>
          </a:p>
          <a:p>
            <a:pPr>
              <a:spcAft>
                <a:spcPts val="600"/>
              </a:spcAft>
            </a:pPr>
            <a:r>
              <a:rPr lang="en-GB" dirty="0"/>
              <a:t>	- perform PLS-DA using </a:t>
            </a:r>
            <a:r>
              <a:rPr lang="en-GB" dirty="0" err="1"/>
              <a:t>ropls</a:t>
            </a:r>
            <a:r>
              <a:rPr lang="en-GB" dirty="0"/>
              <a:t> package 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Is the model statistically significant?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observe the results of permutations</a:t>
            </a:r>
          </a:p>
          <a:p>
            <a:pPr>
              <a:spcAft>
                <a:spcPts val="600"/>
              </a:spcAft>
            </a:pPr>
            <a:r>
              <a:rPr lang="en-GB" dirty="0"/>
              <a:t>	- observe Q</a:t>
            </a:r>
            <a:r>
              <a:rPr lang="en-GB" baseline="30000" dirty="0"/>
              <a:t>2</a:t>
            </a:r>
            <a:r>
              <a:rPr lang="en-GB" dirty="0"/>
              <a:t>, and R</a:t>
            </a:r>
            <a:r>
              <a:rPr lang="en-GB" baseline="30000" dirty="0"/>
              <a:t>2</a:t>
            </a:r>
            <a:r>
              <a:rPr lang="en-GB" dirty="0"/>
              <a:t>Y values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Show the distribution of samples in the space of the latent variables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scores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observe the variables distributions in the space of the latent variables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loadings of the optimal model </a:t>
            </a: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5: which variables are discriminant for genotype?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Variables Importance in Projection of the model 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31CA2-1DE8-EE8D-0C15-E458E519B177}"/>
              </a:ext>
            </a:extLst>
          </p:cNvPr>
          <p:cNvSpPr txBox="1"/>
          <p:nvPr/>
        </p:nvSpPr>
        <p:spPr>
          <a:xfrm>
            <a:off x="9187123" y="1363888"/>
            <a:ext cx="2979044" cy="1293971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31E4-8372-3322-0B21-42F656642654}"/>
              </a:ext>
            </a:extLst>
          </p:cNvPr>
          <p:cNvSpPr txBox="1"/>
          <p:nvPr/>
        </p:nvSpPr>
        <p:spPr>
          <a:xfrm>
            <a:off x="9187123" y="2847971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CEB19-166E-F733-7185-44D997E8BBC6}"/>
              </a:ext>
            </a:extLst>
          </p:cNvPr>
          <p:cNvSpPr txBox="1"/>
          <p:nvPr/>
        </p:nvSpPr>
        <p:spPr>
          <a:xfrm>
            <a:off x="9187123" y="4093976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C0C7-4D10-236C-C203-7BA03B04A82F}"/>
              </a:ext>
            </a:extLst>
          </p:cNvPr>
          <p:cNvSpPr txBox="1"/>
          <p:nvPr/>
        </p:nvSpPr>
        <p:spPr>
          <a:xfrm>
            <a:off x="9187123" y="5259858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D1638-0F43-79C9-13C1-568E1662C9E5}"/>
              </a:ext>
            </a:extLst>
          </p:cNvPr>
          <p:cNvSpPr txBox="1"/>
          <p:nvPr/>
        </p:nvSpPr>
        <p:spPr>
          <a:xfrm>
            <a:off x="9187123" y="6021568"/>
            <a:ext cx="1505249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0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511A-88A5-1EAB-6F1B-254F7987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6419-C412-D306-2267-A8FF1478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OPLS discriminant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481ED-7EC9-C6B0-9408-B92526C9D2F4}"/>
              </a:ext>
            </a:extLst>
          </p:cNvPr>
          <p:cNvSpPr txBox="1"/>
          <p:nvPr/>
        </p:nvSpPr>
        <p:spPr>
          <a:xfrm>
            <a:off x="287867" y="1366461"/>
            <a:ext cx="88581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Question 1: based on genes data, can we discriminate </a:t>
            </a:r>
            <a:r>
              <a:rPr lang="en-GB" b="1" dirty="0" err="1">
                <a:solidFill>
                  <a:schemeClr val="accent2"/>
                </a:solidFill>
              </a:rPr>
              <a:t>wt</a:t>
            </a:r>
            <a:r>
              <a:rPr lang="en-GB" b="1" dirty="0">
                <a:solidFill>
                  <a:schemeClr val="accent2"/>
                </a:solidFill>
              </a:rPr>
              <a:t> vs </a:t>
            </a:r>
            <a:r>
              <a:rPr lang="en-GB" b="1" dirty="0" err="1">
                <a:solidFill>
                  <a:schemeClr val="accent2"/>
                </a:solidFill>
              </a:rPr>
              <a:t>ppar</a:t>
            </a:r>
            <a:r>
              <a:rPr lang="en-GB" b="1" dirty="0">
                <a:solidFill>
                  <a:schemeClr val="accent2"/>
                </a:solidFill>
              </a:rPr>
              <a:t> samples ?</a:t>
            </a:r>
            <a:endParaRPr lang="en-GB" b="1" i="1" dirty="0"/>
          </a:p>
          <a:p>
            <a:r>
              <a:rPr lang="en-GB" dirty="0"/>
              <a:t>	- perform OPLS-DA using </a:t>
            </a:r>
            <a:r>
              <a:rPr lang="en-GB" dirty="0" err="1"/>
              <a:t>ropls</a:t>
            </a:r>
            <a:r>
              <a:rPr lang="en-GB" dirty="0"/>
              <a:t> package 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2: Is the model statistically significant?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observe the results of permutations</a:t>
            </a:r>
          </a:p>
          <a:p>
            <a:pPr>
              <a:spcBef>
                <a:spcPts val="600"/>
              </a:spcBef>
            </a:pPr>
            <a:r>
              <a:rPr lang="en-GB" dirty="0"/>
              <a:t>	- observe Q</a:t>
            </a:r>
            <a:r>
              <a:rPr lang="en-GB" baseline="30000" dirty="0"/>
              <a:t>2</a:t>
            </a:r>
            <a:r>
              <a:rPr lang="en-GB" dirty="0"/>
              <a:t>, and R</a:t>
            </a:r>
            <a:r>
              <a:rPr lang="en-GB" baseline="30000" dirty="0"/>
              <a:t>2</a:t>
            </a:r>
            <a:r>
              <a:rPr lang="en-GB" dirty="0"/>
              <a:t>Y values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3: Show the distribution of samples in the space of the latent variables</a:t>
            </a:r>
          </a:p>
          <a:p>
            <a:pPr>
              <a:spcBef>
                <a:spcPts val="600"/>
              </a:spcBef>
            </a:pPr>
            <a:r>
              <a:rPr lang="en-GB" dirty="0"/>
              <a:t>	- plot scores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4: observe the variables distributions in the space of the latent variables</a:t>
            </a:r>
          </a:p>
          <a:p>
            <a:pPr>
              <a:spcBef>
                <a:spcPts val="600"/>
              </a:spcBef>
            </a:pPr>
            <a:r>
              <a:rPr lang="en-GB" dirty="0"/>
              <a:t>	- plot loadings of the optimal model 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5: which variables are discriminant for genotype?</a:t>
            </a:r>
          </a:p>
          <a:p>
            <a:r>
              <a:rPr lang="en-GB" dirty="0"/>
              <a:t>	- plot Variables Importance in Projection of the model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4768-E27F-27AC-3A61-5F85F9AD37A4}"/>
              </a:ext>
            </a:extLst>
          </p:cNvPr>
          <p:cNvSpPr txBox="1"/>
          <p:nvPr/>
        </p:nvSpPr>
        <p:spPr>
          <a:xfrm>
            <a:off x="9146028" y="1394716"/>
            <a:ext cx="3006782" cy="1532334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orthoI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F008B-B155-86A4-28AB-4F2C6D4EC0EC}"/>
              </a:ext>
            </a:extLst>
          </p:cNvPr>
          <p:cNvSpPr txBox="1"/>
          <p:nvPr/>
        </p:nvSpPr>
        <p:spPr>
          <a:xfrm>
            <a:off x="9146028" y="3039204"/>
            <a:ext cx="1792010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3A233-33C9-3E7D-3FEB-624180F21B97}"/>
              </a:ext>
            </a:extLst>
          </p:cNvPr>
          <p:cNvSpPr txBox="1"/>
          <p:nvPr/>
        </p:nvSpPr>
        <p:spPr>
          <a:xfrm>
            <a:off x="9146028" y="4124804"/>
            <a:ext cx="2315717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DE299-3881-211A-14E3-F222486AAE55}"/>
              </a:ext>
            </a:extLst>
          </p:cNvPr>
          <p:cNvSpPr txBox="1"/>
          <p:nvPr/>
        </p:nvSpPr>
        <p:spPr>
          <a:xfrm>
            <a:off x="9146028" y="5290686"/>
            <a:ext cx="2619643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4C22-3B45-8DB4-447C-C1CAAE4556B4}"/>
              </a:ext>
            </a:extLst>
          </p:cNvPr>
          <p:cNvSpPr txBox="1"/>
          <p:nvPr/>
        </p:nvSpPr>
        <p:spPr>
          <a:xfrm>
            <a:off x="9146028" y="6238244"/>
            <a:ext cx="1606557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7A68-93B7-20CF-F5A6-9B74CA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C5551-D0AA-B295-1E6A-29B83DC6FEC7}"/>
              </a:ext>
            </a:extLst>
          </p:cNvPr>
          <p:cNvSpPr txBox="1"/>
          <p:nvPr/>
        </p:nvSpPr>
        <p:spPr>
          <a:xfrm>
            <a:off x="328774" y="1448656"/>
            <a:ext cx="105156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1. Perform CCA (mixOmics::rcc) between 20 genes and all lipids. Investigate correlations, variable relationship and sample distribution with plots.</a:t>
            </a:r>
          </a:p>
          <a:p>
            <a:pPr lvl="1"/>
            <a:r>
              <a:rPr lang="en-GB" dirty="0"/>
              <a:t>Plot the scores</a:t>
            </a:r>
          </a:p>
          <a:p>
            <a:pPr lvl="1"/>
            <a:r>
              <a:rPr lang="en-GB" dirty="0"/>
              <a:t>Plot the loadings</a:t>
            </a:r>
          </a:p>
          <a:p>
            <a:pPr lvl="1"/>
            <a:endParaRPr lang="en-GB" dirty="0"/>
          </a:p>
          <a:p>
            <a:r>
              <a:rPr lang="en-GB" dirty="0"/>
              <a:t>2. Perform CCA with scaled datasets and observe the difference with previous result</a:t>
            </a:r>
          </a:p>
          <a:p>
            <a:pPr lvl="1"/>
            <a:r>
              <a:rPr lang="en-GB" dirty="0"/>
              <a:t>Plot the scores</a:t>
            </a:r>
          </a:p>
          <a:p>
            <a:pPr lvl="1"/>
            <a:r>
              <a:rPr lang="en-GB" dirty="0"/>
              <a:t>Plot the loadings</a:t>
            </a:r>
          </a:p>
          <a:p>
            <a:pPr lvl="1"/>
            <a:endParaRPr lang="en-GB" dirty="0"/>
          </a:p>
          <a:p>
            <a:r>
              <a:rPr lang="en-GB" dirty="0"/>
              <a:t>3. Perform regularized CCA with all genes and lipids, discuss results</a:t>
            </a:r>
          </a:p>
          <a:p>
            <a:pPr lvl="1"/>
            <a:r>
              <a:rPr lang="en-GB" dirty="0"/>
              <a:t>Plot the scores</a:t>
            </a:r>
          </a:p>
          <a:p>
            <a:pPr lvl="1"/>
            <a:r>
              <a:rPr lang="en-GB" dirty="0"/>
              <a:t>Plot the loadings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60765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2023-SIB-PPT-template</Template>
  <TotalTime>19574</TotalTime>
  <Words>964</Words>
  <Application>Microsoft Macintosh PowerPoint</Application>
  <PresentationFormat>Widescreen</PresentationFormat>
  <Paragraphs>118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Corbel</vt:lpstr>
      <vt:lpstr>Helvetica</vt:lpstr>
      <vt:lpstr>Global theme</vt:lpstr>
      <vt:lpstr>Practicals single block analyses</vt:lpstr>
      <vt:lpstr>Nutrimouse dataset</vt:lpstr>
      <vt:lpstr>PCA analysis for genes and lipids datasets</vt:lpstr>
      <vt:lpstr>PLS between two matrices</vt:lpstr>
      <vt:lpstr>PLS discriminant analysis </vt:lpstr>
      <vt:lpstr>OPLS discriminant analysis </vt:lpstr>
      <vt:lpstr>CCA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: unsupervised multiblock analysis</dc:title>
  <dc:creator>Florence Mehl</dc:creator>
  <cp:lastModifiedBy>Florence Mehl</cp:lastModifiedBy>
  <cp:revision>11</cp:revision>
  <dcterms:created xsi:type="dcterms:W3CDTF">2023-02-24T09:34:07Z</dcterms:created>
  <dcterms:modified xsi:type="dcterms:W3CDTF">2025-03-04T14:27:23Z</dcterms:modified>
</cp:coreProperties>
</file>